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2" r:id="rId15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7" Type="http://schemas.openxmlformats.org/officeDocument/2006/relationships/slide" Target="slides/slide3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8" name="Shape 9368"/>
        <p:cNvGrpSpPr/>
        <p:nvPr/>
      </p:nvGrpSpPr>
      <p:grpSpPr>
        <a:xfrm>
          <a:off x="0" y="0"/>
          <a:ext cx="0" cy="0"/>
          <a:chOff x="0" y="0"/>
          <a:chExt cx="0" cy="0"/>
        </a:xfrm>
      </p:grpSpPr>
      <p:sp>
        <p:nvSpPr>
          <p:cNvPr id="9369" name="Google Shape;9369;p37:notes"/>
          <p:cNvSpPr txBox="1"/>
          <p:nvPr/>
        </p:nvSpPr>
        <p:spPr>
          <a:xfrm>
            <a:off x="3884613" y="8688388"/>
            <a:ext cx="2971800" cy="455612"/>
          </a:xfrm>
          <a:prstGeom prst="rect">
            <a:avLst/>
          </a:prstGeom>
          <a:noFill/>
          <a:ln>
            <a:noFill/>
          </a:ln>
        </p:spPr>
        <p:txBody>
          <a:bodyPr anchorCtr="0" anchor="b" bIns="45850" lIns="91725" spcFirstLastPara="1" rIns="91725" wrap="square" tIns="458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370" name="Google Shape;9370;p37:notes"/>
          <p:cNvSpPr txBox="1"/>
          <p:nvPr/>
        </p:nvSpPr>
        <p:spPr>
          <a:xfrm>
            <a:off x="0" y="8688388"/>
            <a:ext cx="2971800" cy="455612"/>
          </a:xfrm>
          <a:prstGeom prst="rect">
            <a:avLst/>
          </a:prstGeom>
          <a:noFill/>
          <a:ln>
            <a:noFill/>
          </a:ln>
        </p:spPr>
        <p:txBody>
          <a:bodyPr anchorCtr="0" anchor="b" bIns="45850" lIns="91725" spcFirstLastPara="1" rIns="91725" wrap="square" tIns="4585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371" name="Google Shape;9371;p37:notes"/>
          <p:cNvSpPr txBox="1"/>
          <p:nvPr/>
        </p:nvSpPr>
        <p:spPr>
          <a:xfrm>
            <a:off x="0" y="0"/>
            <a:ext cx="2971800" cy="455613"/>
          </a:xfrm>
          <a:prstGeom prst="rect">
            <a:avLst/>
          </a:prstGeom>
          <a:noFill/>
          <a:ln>
            <a:noFill/>
          </a:ln>
        </p:spPr>
        <p:txBody>
          <a:bodyPr anchorCtr="0" anchor="t" bIns="45850" lIns="91725" spcFirstLastPara="1" rIns="91725" wrap="square" tIns="4585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372" name="Google Shape;9372;p37:notes"/>
          <p:cNvSpPr txBox="1"/>
          <p:nvPr/>
        </p:nvSpPr>
        <p:spPr>
          <a:xfrm>
            <a:off x="3884613" y="0"/>
            <a:ext cx="2971800" cy="455613"/>
          </a:xfrm>
          <a:prstGeom prst="rect">
            <a:avLst/>
          </a:prstGeom>
          <a:noFill/>
          <a:ln>
            <a:noFill/>
          </a:ln>
        </p:spPr>
        <p:txBody>
          <a:bodyPr anchorCtr="0" anchor="t" bIns="45850" lIns="91725" spcFirstLastPara="1" rIns="91725" wrap="square" tIns="45850">
            <a:no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23/02/2025</a:t>
            </a:r>
            <a:endParaRPr b="1" i="0" sz="1200" u="none" cap="none" strike="noStrike">
              <a:solidFill>
                <a:srgbClr val="000000"/>
              </a:solidFill>
              <a:latin typeface="Arial"/>
              <a:ea typeface="Arial"/>
              <a:cs typeface="Arial"/>
              <a:sym typeface="Arial"/>
            </a:endParaRPr>
          </a:p>
        </p:txBody>
      </p:sp>
      <p:sp>
        <p:nvSpPr>
          <p:cNvPr id="9373" name="Google Shape;9373;p37:notes"/>
          <p:cNvSpPr txBox="1"/>
          <p:nvPr/>
        </p:nvSpPr>
        <p:spPr>
          <a:xfrm>
            <a:off x="939800" y="696913"/>
            <a:ext cx="4976813"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75" lIns="91550" spcFirstLastPara="1" rIns="91550" wrap="square" tIns="4577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9374" name="Google Shape;9374;p37:notes"/>
          <p:cNvSpPr txBox="1"/>
          <p:nvPr>
            <p:ph idx="1" type="body"/>
          </p:nvPr>
        </p:nvSpPr>
        <p:spPr>
          <a:xfrm>
            <a:off x="685800" y="4344988"/>
            <a:ext cx="5473700" cy="41036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Utilisation accrue des donnees depuis les annees 2000</a:t>
            </a:r>
            <a:endParaRPr/>
          </a:p>
          <a:p>
            <a:pPr indent="0" lvl="0" marL="0" rtl="0" algn="l">
              <a:spcBef>
                <a:spcPts val="0"/>
              </a:spcBef>
              <a:spcAft>
                <a:spcPts val="0"/>
              </a:spcAft>
              <a:buNone/>
            </a:pPr>
            <a:r>
              <a:rPr lang="en-US">
                <a:latin typeface="Times New Roman"/>
                <a:ea typeface="Times New Roman"/>
                <a:cs typeface="Times New Roman"/>
                <a:sym typeface="Times New Roman"/>
              </a:rPr>
              <a:t>En plus des sondeurs et imageurs (ATOVS, AIRS, SEVIRI, IASI), donnees de diffusiometres (vents a la surface de la mer) et GPS spatial.</a:t>
            </a:r>
            <a:endParaRPr/>
          </a:p>
          <a:p>
            <a:pPr indent="0" lvl="0" marL="0" rtl="0" algn="l">
              <a:spcBef>
                <a:spcPts val="0"/>
              </a:spcBef>
              <a:spcAft>
                <a:spcPts val="0"/>
              </a:spcAft>
              <a:buNone/>
            </a:pPr>
            <a:r>
              <a:rPr lang="en-US">
                <a:latin typeface="Times New Roman"/>
                <a:ea typeface="Times New Roman"/>
                <a:cs typeface="Times New Roman"/>
                <a:sym typeface="Times New Roman"/>
              </a:rPr>
              <a:t>Les nouvelles generations d’instruments (IASI) font augmenter considerablement le nombre de donnees observees utilisees. </a:t>
            </a:r>
            <a:endParaRPr/>
          </a:p>
          <a:p>
            <a:pPr indent="0" lvl="0" marL="0" rtl="0" algn="l">
              <a:spcBef>
                <a:spcPts val="0"/>
              </a:spcBef>
              <a:spcAft>
                <a:spcPts val="0"/>
              </a:spcAft>
              <a:buNone/>
            </a:pPr>
            <a:r>
              <a:rPr lang="en-US">
                <a:latin typeface="Times New Roman"/>
                <a:ea typeface="Times New Roman"/>
                <a:cs typeface="Times New Roman"/>
                <a:sym typeface="Times New Roman"/>
              </a:rPr>
              <a:t>Ici, seulement le nombre de points d’observations, pas le nombre de donnees, qui a encore plus augmente: 1.5 million par reseau, dont plus d’1 million pour les satellites.</a:t>
            </a:r>
            <a:endParaRPr/>
          </a:p>
        </p:txBody>
      </p:sp>
      <p:sp>
        <p:nvSpPr>
          <p:cNvPr id="9375" name="Google Shape;9375;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37.xml"/><Relationship Id="rId3" Type="http://schemas.openxmlformats.org/officeDocument/2006/relationships/image" Target="../media/image204.png"/></Relationships>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6" name="Shape 9376"/>
        <p:cNvGrpSpPr/>
        <p:nvPr/>
      </p:nvGrpSpPr>
      <p:grpSpPr>
        <a:xfrm>
          <a:off x="0" y="0"/>
          <a:ext cx="0" cy="0"/>
          <a:chOff x="0" y="0"/>
          <a:chExt cx="0" cy="0"/>
        </a:xfrm>
      </p:grpSpPr>
      <p:pic>
        <p:nvPicPr>
          <p:cNvPr descr="C:\Users\Patrick\Desktop\File_Sedona\evol_obs_mens_util_oper.png" id="9377" name="Google Shape;9377;p1467"/>
          <p:cNvPicPr preferRelativeResize="0"/>
          <p:nvPr/>
        </p:nvPicPr>
        <p:blipFill rotWithShape="1">
          <a:blip r:embed="rId3">
            <a:alphaModFix/>
          </a:blip>
          <a:srcRect b="0" l="2740" r="0" t="6647"/>
          <a:stretch/>
        </p:blipFill>
        <p:spPr>
          <a:xfrm>
            <a:off x="0" y="1096963"/>
            <a:ext cx="8964613" cy="5645150"/>
          </a:xfrm>
          <a:prstGeom prst="rect">
            <a:avLst/>
          </a:prstGeom>
          <a:noFill/>
          <a:ln>
            <a:noFill/>
          </a:ln>
        </p:spPr>
      </p:pic>
      <p:cxnSp>
        <p:nvCxnSpPr>
          <p:cNvPr id="9378" name="Google Shape;9378;p1467"/>
          <p:cNvCxnSpPr/>
          <p:nvPr/>
        </p:nvCxnSpPr>
        <p:spPr>
          <a:xfrm>
            <a:off x="6732588" y="1803400"/>
            <a:ext cx="1295400" cy="2565400"/>
          </a:xfrm>
          <a:prstGeom prst="straightConnector1">
            <a:avLst/>
          </a:prstGeom>
          <a:noFill/>
          <a:ln cap="flat" cmpd="sng" w="36000">
            <a:solidFill>
              <a:srgbClr val="000000"/>
            </a:solidFill>
            <a:prstDash val="solid"/>
            <a:round/>
            <a:headEnd len="med" w="med" type="none"/>
            <a:tailEnd len="med" w="med" type="triangle"/>
          </a:ln>
        </p:spPr>
      </p:cxnSp>
      <p:cxnSp>
        <p:nvCxnSpPr>
          <p:cNvPr id="9379" name="Google Shape;9379;p1467"/>
          <p:cNvCxnSpPr/>
          <p:nvPr/>
        </p:nvCxnSpPr>
        <p:spPr>
          <a:xfrm>
            <a:off x="4978400" y="3716338"/>
            <a:ext cx="962025" cy="936625"/>
          </a:xfrm>
          <a:prstGeom prst="straightConnector1">
            <a:avLst/>
          </a:prstGeom>
          <a:noFill/>
          <a:ln cap="flat" cmpd="sng" w="36000">
            <a:solidFill>
              <a:srgbClr val="000000"/>
            </a:solidFill>
            <a:prstDash val="solid"/>
            <a:round/>
            <a:headEnd len="med" w="med" type="none"/>
            <a:tailEnd len="med" w="med" type="triangle"/>
          </a:ln>
        </p:spPr>
      </p:cxnSp>
      <p:cxnSp>
        <p:nvCxnSpPr>
          <p:cNvPr id="9380" name="Google Shape;9380;p1467"/>
          <p:cNvCxnSpPr/>
          <p:nvPr/>
        </p:nvCxnSpPr>
        <p:spPr>
          <a:xfrm>
            <a:off x="1403350" y="4826000"/>
            <a:ext cx="303213" cy="406400"/>
          </a:xfrm>
          <a:prstGeom prst="straightConnector1">
            <a:avLst/>
          </a:prstGeom>
          <a:noFill/>
          <a:ln cap="flat" cmpd="sng" w="36000">
            <a:solidFill>
              <a:srgbClr val="000000"/>
            </a:solidFill>
            <a:prstDash val="solid"/>
            <a:round/>
            <a:headEnd len="med" w="med" type="none"/>
            <a:tailEnd len="med" w="med" type="triangle"/>
          </a:ln>
        </p:spPr>
      </p:cxnSp>
      <p:cxnSp>
        <p:nvCxnSpPr>
          <p:cNvPr id="9381" name="Google Shape;9381;p1467"/>
          <p:cNvCxnSpPr/>
          <p:nvPr/>
        </p:nvCxnSpPr>
        <p:spPr>
          <a:xfrm flipH="1">
            <a:off x="5795963" y="1319213"/>
            <a:ext cx="28575" cy="4464050"/>
          </a:xfrm>
          <a:prstGeom prst="straightConnector1">
            <a:avLst/>
          </a:prstGeom>
          <a:noFill/>
          <a:ln cap="flat" cmpd="sng" w="36000">
            <a:solidFill>
              <a:srgbClr val="000000"/>
            </a:solidFill>
            <a:prstDash val="solid"/>
            <a:round/>
            <a:headEnd len="med" w="med" type="none"/>
            <a:tailEnd len="med" w="med" type="none"/>
          </a:ln>
        </p:spPr>
      </p:cxnSp>
      <p:cxnSp>
        <p:nvCxnSpPr>
          <p:cNvPr id="9382" name="Google Shape;9382;p1467"/>
          <p:cNvCxnSpPr/>
          <p:nvPr/>
        </p:nvCxnSpPr>
        <p:spPr>
          <a:xfrm>
            <a:off x="4284663" y="1346200"/>
            <a:ext cx="1587" cy="4433888"/>
          </a:xfrm>
          <a:prstGeom prst="straightConnector1">
            <a:avLst/>
          </a:prstGeom>
          <a:noFill/>
          <a:ln cap="flat" cmpd="sng" w="36000">
            <a:solidFill>
              <a:srgbClr val="000000"/>
            </a:solidFill>
            <a:prstDash val="solid"/>
            <a:round/>
            <a:headEnd len="med" w="med" type="none"/>
            <a:tailEnd len="med" w="med" type="none"/>
          </a:ln>
        </p:spPr>
      </p:cxnSp>
      <p:sp>
        <p:nvSpPr>
          <p:cNvPr id="9383" name="Google Shape;9383;p1467"/>
          <p:cNvSpPr/>
          <p:nvPr/>
        </p:nvSpPr>
        <p:spPr>
          <a:xfrm>
            <a:off x="611188" y="4368800"/>
            <a:ext cx="1066800" cy="457200"/>
          </a:xfrm>
          <a:prstGeom prst="rect">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84" name="Google Shape;9384;p1467"/>
          <p:cNvSpPr txBox="1"/>
          <p:nvPr/>
        </p:nvSpPr>
        <p:spPr>
          <a:xfrm>
            <a:off x="684213" y="4419600"/>
            <a:ext cx="1035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FFFFFF"/>
                </a:solidFill>
                <a:latin typeface="Arial"/>
                <a:ea typeface="Arial"/>
                <a:cs typeface="Arial"/>
                <a:sym typeface="Arial"/>
              </a:rPr>
              <a:t>ATOVS</a:t>
            </a:r>
            <a:endParaRPr/>
          </a:p>
        </p:txBody>
      </p:sp>
      <p:cxnSp>
        <p:nvCxnSpPr>
          <p:cNvPr id="9385" name="Google Shape;9385;p1467"/>
          <p:cNvCxnSpPr/>
          <p:nvPr/>
        </p:nvCxnSpPr>
        <p:spPr>
          <a:xfrm>
            <a:off x="5003800" y="1301750"/>
            <a:ext cx="1588" cy="4479925"/>
          </a:xfrm>
          <a:prstGeom prst="straightConnector1">
            <a:avLst/>
          </a:prstGeom>
          <a:noFill/>
          <a:ln cap="flat" cmpd="sng" w="36000">
            <a:solidFill>
              <a:srgbClr val="000000"/>
            </a:solidFill>
            <a:prstDash val="solid"/>
            <a:round/>
            <a:headEnd len="med" w="med" type="none"/>
            <a:tailEnd len="med" w="med" type="none"/>
          </a:ln>
        </p:spPr>
      </p:cxnSp>
      <p:grpSp>
        <p:nvGrpSpPr>
          <p:cNvPr id="9386" name="Google Shape;9386;p1467"/>
          <p:cNvGrpSpPr/>
          <p:nvPr/>
        </p:nvGrpSpPr>
        <p:grpSpPr>
          <a:xfrm>
            <a:off x="3924300" y="3284538"/>
            <a:ext cx="1141413" cy="457200"/>
            <a:chOff x="4089400" y="3441700"/>
            <a:chExt cx="1141300" cy="457200"/>
          </a:xfrm>
        </p:grpSpPr>
        <p:sp>
          <p:nvSpPr>
            <p:cNvPr id="9387" name="Google Shape;9387;p1467"/>
            <p:cNvSpPr/>
            <p:nvPr/>
          </p:nvSpPr>
          <p:spPr>
            <a:xfrm>
              <a:off x="4089400" y="3441700"/>
              <a:ext cx="1066800" cy="457200"/>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88" name="Google Shape;9388;p1467"/>
            <p:cNvSpPr txBox="1"/>
            <p:nvPr/>
          </p:nvSpPr>
          <p:spPr>
            <a:xfrm>
              <a:off x="4271850" y="3486943"/>
              <a:ext cx="958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AIRS</a:t>
              </a:r>
              <a:endParaRPr/>
            </a:p>
          </p:txBody>
        </p:sp>
      </p:grpSp>
      <p:cxnSp>
        <p:nvCxnSpPr>
          <p:cNvPr id="9389" name="Google Shape;9389;p1467"/>
          <p:cNvCxnSpPr/>
          <p:nvPr/>
        </p:nvCxnSpPr>
        <p:spPr>
          <a:xfrm>
            <a:off x="6557963" y="2884488"/>
            <a:ext cx="1038225" cy="2057400"/>
          </a:xfrm>
          <a:prstGeom prst="straightConnector1">
            <a:avLst/>
          </a:prstGeom>
          <a:noFill/>
          <a:ln cap="flat" cmpd="sng" w="36000">
            <a:solidFill>
              <a:srgbClr val="000000"/>
            </a:solidFill>
            <a:prstDash val="solid"/>
            <a:round/>
            <a:headEnd len="med" w="med" type="none"/>
            <a:tailEnd len="med" w="med" type="triangle"/>
          </a:ln>
        </p:spPr>
      </p:cxnSp>
      <p:cxnSp>
        <p:nvCxnSpPr>
          <p:cNvPr id="9390" name="Google Shape;9390;p1467"/>
          <p:cNvCxnSpPr/>
          <p:nvPr/>
        </p:nvCxnSpPr>
        <p:spPr>
          <a:xfrm>
            <a:off x="2700338" y="1330325"/>
            <a:ext cx="31750" cy="4506913"/>
          </a:xfrm>
          <a:prstGeom prst="straightConnector1">
            <a:avLst/>
          </a:prstGeom>
          <a:noFill/>
          <a:ln cap="flat" cmpd="sng" w="36000">
            <a:solidFill>
              <a:srgbClr val="000000"/>
            </a:solidFill>
            <a:prstDash val="solid"/>
            <a:round/>
            <a:headEnd len="med" w="med" type="none"/>
            <a:tailEnd len="med" w="med" type="none"/>
          </a:ln>
        </p:spPr>
      </p:cxnSp>
      <p:grpSp>
        <p:nvGrpSpPr>
          <p:cNvPr id="9391" name="Google Shape;9391;p1467"/>
          <p:cNvGrpSpPr/>
          <p:nvPr/>
        </p:nvGrpSpPr>
        <p:grpSpPr>
          <a:xfrm>
            <a:off x="1763713" y="4076700"/>
            <a:ext cx="1187450" cy="457200"/>
            <a:chOff x="2235200" y="4127500"/>
            <a:chExt cx="1187450" cy="457200"/>
          </a:xfrm>
        </p:grpSpPr>
        <p:sp>
          <p:nvSpPr>
            <p:cNvPr id="9392" name="Google Shape;9392;p1467"/>
            <p:cNvSpPr/>
            <p:nvPr/>
          </p:nvSpPr>
          <p:spPr>
            <a:xfrm>
              <a:off x="2235200" y="4127500"/>
              <a:ext cx="1066800" cy="457200"/>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93" name="Google Shape;9393;p1467"/>
            <p:cNvSpPr txBox="1"/>
            <p:nvPr/>
          </p:nvSpPr>
          <p:spPr>
            <a:xfrm>
              <a:off x="2387600" y="4172743"/>
              <a:ext cx="1035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FFFFFF"/>
                  </a:solidFill>
                  <a:latin typeface="Arial"/>
                  <a:ea typeface="Arial"/>
                  <a:cs typeface="Arial"/>
                  <a:sym typeface="Arial"/>
                </a:rPr>
                <a:t>SCAT</a:t>
              </a:r>
              <a:endParaRPr/>
            </a:p>
          </p:txBody>
        </p:sp>
      </p:grpSp>
      <p:cxnSp>
        <p:nvCxnSpPr>
          <p:cNvPr id="9394" name="Google Shape;9394;p1467"/>
          <p:cNvCxnSpPr/>
          <p:nvPr/>
        </p:nvCxnSpPr>
        <p:spPr>
          <a:xfrm>
            <a:off x="2339975" y="4533900"/>
            <a:ext cx="414338" cy="715963"/>
          </a:xfrm>
          <a:prstGeom prst="straightConnector1">
            <a:avLst/>
          </a:prstGeom>
          <a:noFill/>
          <a:ln cap="flat" cmpd="sng" w="36000">
            <a:solidFill>
              <a:srgbClr val="000000"/>
            </a:solidFill>
            <a:prstDash val="solid"/>
            <a:round/>
            <a:headEnd len="med" w="med" type="none"/>
            <a:tailEnd len="med" w="med" type="triangle"/>
          </a:ln>
        </p:spPr>
      </p:cxnSp>
      <p:grpSp>
        <p:nvGrpSpPr>
          <p:cNvPr id="9395" name="Google Shape;9395;p1467"/>
          <p:cNvGrpSpPr/>
          <p:nvPr/>
        </p:nvGrpSpPr>
        <p:grpSpPr>
          <a:xfrm>
            <a:off x="5953125" y="1346200"/>
            <a:ext cx="1174750" cy="457200"/>
            <a:chOff x="7035800" y="1816100"/>
            <a:chExt cx="1175808" cy="457200"/>
          </a:xfrm>
        </p:grpSpPr>
        <p:sp>
          <p:nvSpPr>
            <p:cNvPr id="9396" name="Google Shape;9396;p1467"/>
            <p:cNvSpPr/>
            <p:nvPr/>
          </p:nvSpPr>
          <p:spPr>
            <a:xfrm>
              <a:off x="7035800" y="1816100"/>
              <a:ext cx="1066800" cy="457200"/>
            </a:xfrm>
            <a:prstGeom prst="rect">
              <a:avLst/>
            </a:prstGeom>
            <a:solidFill>
              <a:srgbClr val="CC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97" name="Google Shape;9397;p1467"/>
            <p:cNvSpPr txBox="1"/>
            <p:nvPr/>
          </p:nvSpPr>
          <p:spPr>
            <a:xfrm>
              <a:off x="7252758" y="1879599"/>
              <a:ext cx="958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IASI</a:t>
              </a:r>
              <a:endParaRPr/>
            </a:p>
          </p:txBody>
        </p:sp>
      </p:grpSp>
      <p:sp>
        <p:nvSpPr>
          <p:cNvPr id="9398" name="Google Shape;9398;p1467"/>
          <p:cNvSpPr/>
          <p:nvPr/>
        </p:nvSpPr>
        <p:spPr>
          <a:xfrm>
            <a:off x="228600" y="5521325"/>
            <a:ext cx="8915400" cy="5873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99" name="Google Shape;9399;p1467"/>
          <p:cNvSpPr txBox="1"/>
          <p:nvPr/>
        </p:nvSpPr>
        <p:spPr>
          <a:xfrm>
            <a:off x="642938" y="5554663"/>
            <a:ext cx="688975" cy="3714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2002</a:t>
            </a:r>
            <a:endParaRPr/>
          </a:p>
        </p:txBody>
      </p:sp>
      <p:sp>
        <p:nvSpPr>
          <p:cNvPr id="9400" name="Google Shape;9400;p1467"/>
          <p:cNvSpPr txBox="1"/>
          <p:nvPr/>
        </p:nvSpPr>
        <p:spPr>
          <a:xfrm>
            <a:off x="2268538" y="5529263"/>
            <a:ext cx="7239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2004</a:t>
            </a:r>
            <a:endParaRPr/>
          </a:p>
        </p:txBody>
      </p:sp>
      <p:sp>
        <p:nvSpPr>
          <p:cNvPr id="9401" name="Google Shape;9401;p1467"/>
          <p:cNvSpPr txBox="1"/>
          <p:nvPr/>
        </p:nvSpPr>
        <p:spPr>
          <a:xfrm>
            <a:off x="3924300" y="5534025"/>
            <a:ext cx="79851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2006</a:t>
            </a:r>
            <a:endParaRPr/>
          </a:p>
        </p:txBody>
      </p:sp>
      <p:sp>
        <p:nvSpPr>
          <p:cNvPr id="9402" name="Google Shape;9402;p1467"/>
          <p:cNvSpPr txBox="1"/>
          <p:nvPr/>
        </p:nvSpPr>
        <p:spPr>
          <a:xfrm>
            <a:off x="4727575" y="5514975"/>
            <a:ext cx="70802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2007</a:t>
            </a:r>
            <a:endParaRPr/>
          </a:p>
        </p:txBody>
      </p:sp>
      <p:sp>
        <p:nvSpPr>
          <p:cNvPr id="9403" name="Google Shape;9403;p1467"/>
          <p:cNvSpPr txBox="1"/>
          <p:nvPr/>
        </p:nvSpPr>
        <p:spPr>
          <a:xfrm>
            <a:off x="5580063" y="5529263"/>
            <a:ext cx="7223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2008</a:t>
            </a:r>
            <a:endParaRPr/>
          </a:p>
        </p:txBody>
      </p:sp>
      <p:grpSp>
        <p:nvGrpSpPr>
          <p:cNvPr id="9404" name="Google Shape;9404;p1467"/>
          <p:cNvGrpSpPr/>
          <p:nvPr/>
        </p:nvGrpSpPr>
        <p:grpSpPr>
          <a:xfrm>
            <a:off x="5181600" y="3048000"/>
            <a:ext cx="1123950" cy="457200"/>
            <a:chOff x="5181600" y="3048000"/>
            <a:chExt cx="1123950" cy="457200"/>
          </a:xfrm>
        </p:grpSpPr>
        <p:sp>
          <p:nvSpPr>
            <p:cNvPr id="9405" name="Google Shape;9405;p1467"/>
            <p:cNvSpPr/>
            <p:nvPr/>
          </p:nvSpPr>
          <p:spPr>
            <a:xfrm>
              <a:off x="5181600" y="3048000"/>
              <a:ext cx="1066800" cy="457200"/>
            </a:xfrm>
            <a:prstGeom prst="rect">
              <a:avLst/>
            </a:prstGeom>
            <a:solidFill>
              <a:srgbClr val="9900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406" name="Google Shape;9406;p1467"/>
            <p:cNvSpPr txBox="1"/>
            <p:nvPr/>
          </p:nvSpPr>
          <p:spPr>
            <a:xfrm>
              <a:off x="5194300" y="3111500"/>
              <a:ext cx="1111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FFFFFF"/>
                  </a:solidFill>
                  <a:latin typeface="Arial"/>
                  <a:ea typeface="Arial"/>
                  <a:cs typeface="Arial"/>
                  <a:sym typeface="Arial"/>
                </a:rPr>
                <a:t>GPS-RO</a:t>
              </a:r>
              <a:endParaRPr/>
            </a:p>
          </p:txBody>
        </p:sp>
      </p:grpSp>
      <p:grpSp>
        <p:nvGrpSpPr>
          <p:cNvPr id="9407" name="Google Shape;9407;p1467"/>
          <p:cNvGrpSpPr/>
          <p:nvPr/>
        </p:nvGrpSpPr>
        <p:grpSpPr>
          <a:xfrm>
            <a:off x="5867400" y="2438400"/>
            <a:ext cx="1066800" cy="457200"/>
            <a:chOff x="5867400" y="2438400"/>
            <a:chExt cx="1066800" cy="457200"/>
          </a:xfrm>
        </p:grpSpPr>
        <p:sp>
          <p:nvSpPr>
            <p:cNvPr id="9408" name="Google Shape;9408;p1467"/>
            <p:cNvSpPr/>
            <p:nvPr/>
          </p:nvSpPr>
          <p:spPr>
            <a:xfrm>
              <a:off x="5867400" y="2438400"/>
              <a:ext cx="1066800" cy="45720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409" name="Google Shape;9409;p1467"/>
            <p:cNvSpPr txBox="1"/>
            <p:nvPr/>
          </p:nvSpPr>
          <p:spPr>
            <a:xfrm>
              <a:off x="5943600" y="2486223"/>
              <a:ext cx="958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SEVIRI</a:t>
              </a:r>
              <a:endParaRPr/>
            </a:p>
          </p:txBody>
        </p:sp>
      </p:grpSp>
      <p:cxnSp>
        <p:nvCxnSpPr>
          <p:cNvPr id="9410" name="Google Shape;9410;p1467"/>
          <p:cNvCxnSpPr/>
          <p:nvPr/>
        </p:nvCxnSpPr>
        <p:spPr>
          <a:xfrm>
            <a:off x="7235825" y="1339850"/>
            <a:ext cx="12700" cy="4106863"/>
          </a:xfrm>
          <a:prstGeom prst="straightConnector1">
            <a:avLst/>
          </a:prstGeom>
          <a:noFill/>
          <a:ln cap="flat" cmpd="sng" w="36000">
            <a:solidFill>
              <a:srgbClr val="000000"/>
            </a:solidFill>
            <a:prstDash val="solid"/>
            <a:round/>
            <a:headEnd len="med" w="med" type="none"/>
            <a:tailEnd len="med" w="med" type="none"/>
          </a:ln>
        </p:spPr>
      </p:cxnSp>
      <p:cxnSp>
        <p:nvCxnSpPr>
          <p:cNvPr id="9411" name="Google Shape;9411;p1467"/>
          <p:cNvCxnSpPr/>
          <p:nvPr/>
        </p:nvCxnSpPr>
        <p:spPr>
          <a:xfrm>
            <a:off x="6248400" y="3505200"/>
            <a:ext cx="554038" cy="617538"/>
          </a:xfrm>
          <a:prstGeom prst="straightConnector1">
            <a:avLst/>
          </a:prstGeom>
          <a:noFill/>
          <a:ln cap="flat" cmpd="sng" w="36000">
            <a:solidFill>
              <a:srgbClr val="000000"/>
            </a:solidFill>
            <a:prstDash val="solid"/>
            <a:round/>
            <a:headEnd len="med" w="med" type="none"/>
            <a:tailEnd len="med" w="med" type="triangle"/>
          </a:ln>
        </p:spPr>
      </p:cxnSp>
      <p:sp>
        <p:nvSpPr>
          <p:cNvPr id="9412" name="Google Shape;9412;p1467"/>
          <p:cNvSpPr txBox="1"/>
          <p:nvPr/>
        </p:nvSpPr>
        <p:spPr>
          <a:xfrm>
            <a:off x="7164388" y="5522913"/>
            <a:ext cx="72072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2010</a:t>
            </a:r>
            <a:endParaRPr/>
          </a:p>
        </p:txBody>
      </p:sp>
      <p:sp>
        <p:nvSpPr>
          <p:cNvPr id="9413" name="Google Shape;9413;p1467"/>
          <p:cNvSpPr/>
          <p:nvPr/>
        </p:nvSpPr>
        <p:spPr>
          <a:xfrm>
            <a:off x="3378200" y="3962400"/>
            <a:ext cx="1079500" cy="4572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414" name="Google Shape;9414;p1467"/>
          <p:cNvSpPr txBox="1"/>
          <p:nvPr/>
        </p:nvSpPr>
        <p:spPr>
          <a:xfrm>
            <a:off x="3492500" y="4051300"/>
            <a:ext cx="762000" cy="287338"/>
          </a:xfrm>
          <a:prstGeom prst="rect">
            <a:avLst/>
          </a:prstGeom>
          <a:noFill/>
          <a:ln>
            <a:noFill/>
          </a:ln>
        </p:spPr>
        <p:txBody>
          <a:bodyPr anchorCtr="0" anchor="t" bIns="45700" lIns="91425" spcFirstLastPara="1" rIns="91425" wrap="square" tIns="45700">
            <a:spAutoFit/>
          </a:bodyPr>
          <a:lstStyle/>
          <a:p>
            <a:pPr indent="0" lvl="0" marL="0" marR="0" rtl="0" algn="l">
              <a:lnSpc>
                <a:spcPct val="71000"/>
              </a:lnSpc>
              <a:spcBef>
                <a:spcPts val="0"/>
              </a:spcBef>
              <a:spcAft>
                <a:spcPts val="0"/>
              </a:spcAft>
              <a:buClr>
                <a:srgbClr val="000000"/>
              </a:buClr>
              <a:buSzPts val="1800"/>
              <a:buFont typeface="Times New Roman"/>
              <a:buNone/>
            </a:pPr>
            <a:r>
              <a:rPr b="1" i="0" lang="en-US" sz="1800" u="none" cap="none" strike="noStrike">
                <a:solidFill>
                  <a:srgbClr val="830DCF"/>
                </a:solidFill>
                <a:latin typeface="Arial"/>
                <a:ea typeface="Arial"/>
                <a:cs typeface="Arial"/>
                <a:sym typeface="Arial"/>
              </a:rPr>
              <a:t>SSMI</a:t>
            </a:r>
            <a:endParaRPr/>
          </a:p>
        </p:txBody>
      </p:sp>
      <p:cxnSp>
        <p:nvCxnSpPr>
          <p:cNvPr id="9415" name="Google Shape;9415;p1467"/>
          <p:cNvCxnSpPr/>
          <p:nvPr/>
        </p:nvCxnSpPr>
        <p:spPr>
          <a:xfrm>
            <a:off x="3779838" y="4419600"/>
            <a:ext cx="606425" cy="738188"/>
          </a:xfrm>
          <a:prstGeom prst="straightConnector1">
            <a:avLst/>
          </a:prstGeom>
          <a:noFill/>
          <a:ln cap="flat" cmpd="sng" w="36000">
            <a:solidFill>
              <a:srgbClr val="000000"/>
            </a:solidFill>
            <a:prstDash val="solid"/>
            <a:round/>
            <a:headEnd len="med" w="med" type="none"/>
            <a:tailEnd len="med" w="med" type="triangle"/>
          </a:ln>
        </p:spPr>
      </p:cxnSp>
      <p:sp>
        <p:nvSpPr>
          <p:cNvPr id="9416" name="Google Shape;9416;p1467"/>
          <p:cNvSpPr txBox="1"/>
          <p:nvPr>
            <p:ph type="title"/>
          </p:nvPr>
        </p:nvSpPr>
        <p:spPr>
          <a:xfrm>
            <a:off x="1144588" y="260350"/>
            <a:ext cx="7272337" cy="704850"/>
          </a:xfrm>
          <a:prstGeom prst="rect">
            <a:avLst/>
          </a:prstGeom>
          <a:noFill/>
          <a:ln>
            <a:noFill/>
          </a:ln>
        </p:spPr>
        <p:txBody>
          <a:bodyPr anchorCtr="0" anchor="ctr" bIns="46800" lIns="90000" spcFirstLastPara="1" rIns="90000" wrap="square" tIns="46800">
            <a:noAutofit/>
          </a:bodyPr>
          <a:lstStyle/>
          <a:p>
            <a:pPr indent="0" lvl="0" marL="0" rtl="0" algn="ctr">
              <a:spcBef>
                <a:spcPts val="0"/>
              </a:spcBef>
              <a:spcAft>
                <a:spcPts val="0"/>
              </a:spcAft>
              <a:buNone/>
            </a:pPr>
            <a:r>
              <a:rPr lang="en-US" sz="2000"/>
              <a:t> Monthly Mean of No. Of Observations Daily in Global Model</a:t>
            </a:r>
            <a:endParaRPr/>
          </a:p>
        </p:txBody>
      </p:sp>
      <p:sp>
        <p:nvSpPr>
          <p:cNvPr id="9417" name="Google Shape;9417;p1467"/>
          <p:cNvSpPr/>
          <p:nvPr/>
        </p:nvSpPr>
        <p:spPr>
          <a:xfrm>
            <a:off x="7280275" y="1181100"/>
            <a:ext cx="1079500" cy="4572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cxnSp>
        <p:nvCxnSpPr>
          <p:cNvPr id="9418" name="Google Shape;9418;p1467"/>
          <p:cNvCxnSpPr/>
          <p:nvPr/>
        </p:nvCxnSpPr>
        <p:spPr>
          <a:xfrm>
            <a:off x="7681913" y="1638300"/>
            <a:ext cx="922337" cy="1358900"/>
          </a:xfrm>
          <a:prstGeom prst="straightConnector1">
            <a:avLst/>
          </a:prstGeom>
          <a:noFill/>
          <a:ln cap="flat" cmpd="sng" w="36000">
            <a:solidFill>
              <a:srgbClr val="000000"/>
            </a:solidFill>
            <a:prstDash val="solid"/>
            <a:round/>
            <a:headEnd len="med" w="med" type="none"/>
            <a:tailEnd len="med" w="med" type="triangle"/>
          </a:ln>
        </p:spPr>
      </p:cxnSp>
      <p:sp>
        <p:nvSpPr>
          <p:cNvPr id="9419" name="Google Shape;9419;p1467"/>
          <p:cNvSpPr txBox="1"/>
          <p:nvPr/>
        </p:nvSpPr>
        <p:spPr>
          <a:xfrm>
            <a:off x="7280275" y="1282700"/>
            <a:ext cx="1079500" cy="293688"/>
          </a:xfrm>
          <a:prstGeom prst="rect">
            <a:avLst/>
          </a:prstGeom>
          <a:noFill/>
          <a:ln>
            <a:noFill/>
          </a:ln>
        </p:spPr>
        <p:txBody>
          <a:bodyPr anchorCtr="0" anchor="t" bIns="45700" lIns="91425" spcFirstLastPara="1" rIns="91425" wrap="square" tIns="45700">
            <a:spAutoFit/>
          </a:bodyPr>
          <a:lstStyle/>
          <a:p>
            <a:pPr indent="0" lvl="0" marL="0" marR="0" rtl="0" algn="ctr">
              <a:lnSpc>
                <a:spcPct val="71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SSMI/S</a:t>
            </a:r>
            <a:endParaRPr/>
          </a:p>
        </p:txBody>
      </p:sp>
      <p:sp>
        <p:nvSpPr>
          <p:cNvPr id="9420" name="Google Shape;9420;p1467"/>
          <p:cNvSpPr txBox="1"/>
          <p:nvPr/>
        </p:nvSpPr>
        <p:spPr>
          <a:xfrm>
            <a:off x="8027988" y="5505450"/>
            <a:ext cx="7207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2011</a:t>
            </a:r>
            <a:endParaRPr/>
          </a:p>
        </p:txBody>
      </p:sp>
      <p:sp>
        <p:nvSpPr>
          <p:cNvPr id="9421" name="Google Shape;9421;p1467"/>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Arial"/>
              <a:ea typeface="Arial"/>
              <a:cs typeface="Arial"/>
              <a:sym typeface="Arial"/>
            </a:endParaRPr>
          </a:p>
        </p:txBody>
      </p:sp>
      <p:sp>
        <p:nvSpPr>
          <p:cNvPr id="9422" name="Google Shape;9422;p1467"/>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2400"/>
              <a:buFont typeface="Times New Roman"/>
              <a:buNone/>
            </a:pPr>
            <a:fld id="{00000000-1234-1234-1234-123412341234}" type="slidenum">
              <a:rPr b="0" i="0" lang="en-US" sz="2400" u="none" cap="none" strike="noStrike">
                <a:solidFill>
                  <a:srgbClr val="000000"/>
                </a:solidFill>
                <a:latin typeface="Times"/>
                <a:ea typeface="Times"/>
                <a:cs typeface="Times"/>
                <a:sym typeface="Times"/>
              </a:rPr>
              <a:t>‹#›</a:t>
            </a:fld>
            <a:endParaRPr b="0" i="0" sz="24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